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8" r:id="rId3"/>
    <p:sldId id="280" r:id="rId4"/>
    <p:sldId id="279" r:id="rId5"/>
    <p:sldId id="352" r:id="rId6"/>
    <p:sldId id="350" r:id="rId7"/>
    <p:sldId id="311" r:id="rId8"/>
    <p:sldId id="312" r:id="rId9"/>
    <p:sldId id="318" r:id="rId10"/>
    <p:sldId id="316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750D"/>
    <a:srgbClr val="FC9EDA"/>
    <a:srgbClr val="29E0E9"/>
    <a:srgbClr val="159CF7"/>
    <a:srgbClr val="091093"/>
    <a:srgbClr val="B239D3"/>
    <a:srgbClr val="FA6EC8"/>
    <a:srgbClr val="F715A6"/>
    <a:srgbClr val="11C1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83380" autoAdjust="0"/>
  </p:normalViewPr>
  <p:slideViewPr>
    <p:cSldViewPr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34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DDE956-9069-4B92-A267-79D559DCDB5A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B1CF7E-4BD0-4CF1-BC9D-F78F2A6CDA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39797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1A32F-E88E-4957-878F-B39182C7A2E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345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04.11.2024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142984"/>
            <a:ext cx="8062912" cy="1571636"/>
          </a:xfrm>
        </p:spPr>
        <p:txBody>
          <a:bodyPr>
            <a:noAutofit/>
          </a:bodyPr>
          <a:lstStyle/>
          <a:p>
            <a:pPr algn="ctr"/>
            <a:r>
              <a:rPr lang="ru-RU" sz="6600" b="1" dirty="0"/>
              <a:t/>
            </a:r>
            <a:br>
              <a:rPr lang="ru-RU" sz="6600" b="1" dirty="0"/>
            </a:br>
            <a:r>
              <a:rPr lang="ru-RU" sz="6600" b="1" dirty="0"/>
              <a:t/>
            </a:r>
            <a:br>
              <a:rPr lang="ru-RU" sz="6600" b="1" dirty="0"/>
            </a:br>
            <a:r>
              <a:rPr lang="ru-RU" sz="6600" b="1" dirty="0"/>
              <a:t/>
            </a:r>
            <a:br>
              <a:rPr lang="ru-RU" sz="6600" b="1" dirty="0"/>
            </a:br>
            <a:r>
              <a:rPr lang="ru-RU" sz="39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Мандала и </a:t>
            </a:r>
            <a:r>
              <a:rPr lang="ru-RU" sz="39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мандалотерапия</a:t>
            </a:r>
            <a:r>
              <a:rPr lang="ru-RU" sz="39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.</a:t>
            </a:r>
            <a:br>
              <a:rPr lang="ru-RU" sz="39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</a:br>
            <a:endParaRPr lang="ru-RU" sz="3900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000372"/>
            <a:ext cx="8062912" cy="3091784"/>
          </a:xfrm>
        </p:spPr>
        <p:txBody>
          <a:bodyPr>
            <a:normAutofit/>
          </a:bodyPr>
          <a:lstStyle/>
          <a:p>
            <a:endParaRPr lang="ru-RU" dirty="0"/>
          </a:p>
          <a:p>
            <a:r>
              <a:rPr lang="ru-RU" sz="2800" b="1" dirty="0"/>
              <a:t>Подготовила  </a:t>
            </a:r>
          </a:p>
          <a:p>
            <a:r>
              <a:rPr lang="ru-RU" sz="2800" b="1" dirty="0"/>
              <a:t>воспитатель</a:t>
            </a:r>
          </a:p>
          <a:p>
            <a:r>
              <a:rPr lang="ru-RU" sz="2800" b="1" dirty="0"/>
              <a:t>СП ДС «</a:t>
            </a:r>
            <a:r>
              <a:rPr lang="ru-RU" sz="2800" b="1" dirty="0" smtClean="0"/>
              <a:t>Звездочка»</a:t>
            </a:r>
            <a:endParaRPr lang="ru-RU" sz="2800" b="1" dirty="0"/>
          </a:p>
          <a:p>
            <a:r>
              <a:rPr lang="ru-RU" sz="2800" b="1" dirty="0" err="1"/>
              <a:t>Каюпова</a:t>
            </a:r>
            <a:r>
              <a:rPr lang="ru-RU" sz="2800" b="1" dirty="0"/>
              <a:t> Лариса Николаевна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107157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Применение </a:t>
            </a:r>
            <a:r>
              <a:rPr lang="ru-RU" sz="24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</a:t>
            </a:r>
            <a:r>
              <a:rPr lang="ru-RU" sz="24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в работе с детьми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500066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b="1" i="1" dirty="0"/>
              <a:t>в целях коррекции эмоционального состояния, нормализации поведения </a:t>
            </a:r>
            <a:r>
              <a:rPr lang="ru-RU" b="1" dirty="0"/>
              <a:t>(раскрашивание готовых </a:t>
            </a:r>
            <a:r>
              <a:rPr lang="ru-RU" b="1" dirty="0" err="1"/>
              <a:t>мандал-раскрасок</a:t>
            </a:r>
            <a:r>
              <a:rPr lang="ru-RU" b="1" dirty="0"/>
              <a:t>)</a:t>
            </a:r>
          </a:p>
          <a:p>
            <a:pPr lvl="0"/>
            <a:endParaRPr lang="ru-RU" b="1" dirty="0"/>
          </a:p>
          <a:p>
            <a:pPr lvl="0"/>
            <a:r>
              <a:rPr lang="ru-RU" b="1" i="1" dirty="0"/>
              <a:t>в целях диагностики актуального настроения</a:t>
            </a:r>
            <a:r>
              <a:rPr lang="ru-RU" b="1" dirty="0"/>
              <a:t> (раскрашивание белого круга)</a:t>
            </a:r>
          </a:p>
          <a:p>
            <a:pPr lvl="0"/>
            <a:endParaRPr lang="ru-RU" b="1" dirty="0"/>
          </a:p>
          <a:p>
            <a:pPr lvl="0"/>
            <a:r>
              <a:rPr lang="ru-RU" b="1" i="1" dirty="0"/>
              <a:t>в целях изучения групповых взаимоотношений</a:t>
            </a:r>
            <a:r>
              <a:rPr lang="ru-RU" b="1" dirty="0"/>
              <a:t> (создание индивидуальных </a:t>
            </a:r>
            <a:r>
              <a:rPr lang="ru-RU" b="1" dirty="0" err="1"/>
              <a:t>мандал</a:t>
            </a:r>
            <a:r>
              <a:rPr lang="ru-RU" b="1" dirty="0"/>
              <a:t> в группе с последующим созданием коллективной композиции)</a:t>
            </a:r>
          </a:p>
          <a:p>
            <a:pPr lvl="0">
              <a:buNone/>
            </a:pPr>
            <a:endParaRPr lang="ru-RU" b="1" dirty="0"/>
          </a:p>
          <a:p>
            <a:pPr lvl="0"/>
            <a:r>
              <a:rPr lang="ru-RU" b="1" i="1" dirty="0"/>
              <a:t>с целью диагностики и коррекции конкретной проблемы</a:t>
            </a:r>
            <a:r>
              <a:rPr lang="ru-RU" b="1" dirty="0"/>
              <a:t> (раскрасить круг символизирующий школу, семью, образ «Я», дружбу, любовь, гнев и пр.)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Что такое </a:t>
            </a:r>
            <a:r>
              <a:rPr lang="ru-RU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мандала</a:t>
            </a:r>
            <a:r>
              <a:rPr lang="ru-RU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7829576" cy="4883196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Мандала – в переводе с санскрита обозначает «круг». То есть это рисунок, состоящий из кругов, или вписанный в круг.</a:t>
            </a:r>
          </a:p>
          <a:p>
            <a:r>
              <a:rPr lang="ru-RU" b="1" dirty="0"/>
              <a:t>В различных других традициях это же слово обозначает – колесо, венец, вращение, круговорот, хоровод, танец, кольцо, ритм,...</a:t>
            </a:r>
          </a:p>
          <a:p>
            <a:r>
              <a:rPr lang="ru-RU" b="1" dirty="0"/>
              <a:t>Это понятие введено в психотерапию </a:t>
            </a:r>
            <a:r>
              <a:rPr lang="ru-RU" b="1" u="sng" dirty="0"/>
              <a:t>Карлом Густавом Юнгом</a:t>
            </a:r>
          </a:p>
          <a:p>
            <a:r>
              <a:rPr lang="ru-RU" b="1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0" y="500043"/>
            <a:ext cx="8858280" cy="378621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b="1" dirty="0"/>
              <a:t>Существуют разные формы </a:t>
            </a:r>
            <a:r>
              <a:rPr lang="ru-RU" b="1" dirty="0" err="1"/>
              <a:t>мандал</a:t>
            </a:r>
            <a:r>
              <a:rPr lang="ru-RU" b="1" dirty="0"/>
              <a:t>: круглые, квадратные, лабиринты, многоугольники</a:t>
            </a:r>
            <a:r>
              <a:rPr lang="ru-RU" dirty="0"/>
              <a:t>.</a:t>
            </a:r>
          </a:p>
          <a:p>
            <a:pPr fontAlgn="base"/>
            <a:endParaRPr lang="ru-RU" dirty="0"/>
          </a:p>
          <a:p>
            <a:pPr fontAlgn="base"/>
            <a:r>
              <a:rPr lang="ru-RU" b="1" dirty="0" err="1"/>
              <a:t>Мандалы</a:t>
            </a:r>
            <a:r>
              <a:rPr lang="ru-RU" b="1" dirty="0"/>
              <a:t> могут быть как двухмерными</a:t>
            </a:r>
            <a:r>
              <a:rPr lang="ru-RU" dirty="0"/>
              <a:t> – </a:t>
            </a:r>
            <a:r>
              <a:rPr lang="ru-RU" b="1" dirty="0"/>
              <a:t>изображенными на плоскости — выполненными красками, разноцветным песком, вышиты нитками, а могут быть объемными, трехмерными. Примером объемной </a:t>
            </a:r>
            <a:r>
              <a:rPr lang="ru-RU" b="1" dirty="0" err="1"/>
              <a:t>мандалы</a:t>
            </a:r>
            <a:r>
              <a:rPr lang="ru-RU" b="1" dirty="0"/>
              <a:t> является самый большой буддистский памятник на Земле — </a:t>
            </a:r>
            <a:r>
              <a:rPr lang="ru-RU" b="1" dirty="0" err="1"/>
              <a:t>Боробудур</a:t>
            </a:r>
            <a:r>
              <a:rPr lang="ru-RU" b="1" dirty="0"/>
              <a:t>, на острове Ява в Индонезии, материалом для которого стал камень. Или же круги на полях, которые находят по всему миру, также можно назвать трехмерными </a:t>
            </a:r>
            <a:r>
              <a:rPr lang="ru-RU" b="1" dirty="0" err="1"/>
              <a:t>мандалами</a:t>
            </a:r>
            <a:r>
              <a:rPr lang="ru-RU" b="1" dirty="0"/>
              <a:t>.</a:t>
            </a:r>
          </a:p>
          <a:p>
            <a:pPr fontAlgn="base"/>
            <a:endParaRPr lang="ru-RU" dirty="0"/>
          </a:p>
        </p:txBody>
      </p:sp>
      <p:pic>
        <p:nvPicPr>
          <p:cNvPr id="6" name="Содержимое 5" descr="krugi-mandaly"/>
          <p:cNvPicPr>
            <a:picLocks noGrp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4429132"/>
            <a:ext cx="7358114" cy="19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14546" y="357166"/>
            <a:ext cx="6472254" cy="3857652"/>
          </a:xfrm>
        </p:spPr>
        <p:txBody>
          <a:bodyPr>
            <a:noAutofit/>
          </a:bodyPr>
          <a:lstStyle/>
          <a:p>
            <a:r>
              <a:rPr lang="ru-RU" sz="1800" b="1" dirty="0" err="1"/>
              <a:t>Мандалы</a:t>
            </a:r>
            <a:r>
              <a:rPr lang="ru-RU" sz="1800" b="1" dirty="0"/>
              <a:t> бывают природного происхождения и созданные человеком. В природе можно увидеть </a:t>
            </a:r>
            <a:r>
              <a:rPr lang="ru-RU" sz="1800" b="1" dirty="0" err="1"/>
              <a:t>мандалу</a:t>
            </a:r>
            <a:r>
              <a:rPr lang="ru-RU" sz="1800" b="1" dirty="0"/>
              <a:t> в спелом фрукте, цветке и снежинке и многом другом. Земля, какой она видится из космоса – тоже </a:t>
            </a:r>
            <a:r>
              <a:rPr lang="ru-RU" sz="1800" b="1" dirty="0" err="1"/>
              <a:t>мандала</a:t>
            </a:r>
            <a:r>
              <a:rPr lang="ru-RU" sz="1800" b="1" dirty="0"/>
              <a:t>. Компас, колесо велосипеда, часы, снежинка, человеческий глаз – все это тоже </a:t>
            </a:r>
            <a:r>
              <a:rPr lang="ru-RU" sz="1800" b="1" dirty="0" err="1"/>
              <a:t>мандалы</a:t>
            </a:r>
            <a:r>
              <a:rPr lang="ru-RU" sz="1800" b="1" dirty="0"/>
              <a:t>.</a:t>
            </a:r>
          </a:p>
          <a:p>
            <a:r>
              <a:rPr lang="ru-RU" sz="1900" b="1" dirty="0"/>
              <a:t> </a:t>
            </a:r>
            <a:r>
              <a:rPr lang="ru-RU" sz="1800" b="1" dirty="0"/>
              <a:t>Их можно нарисовать на бумаге и ткани, вышить или напечатать, построить из песка, глины, бетона, бронзы, железа, высечь в мраморе,</a:t>
            </a:r>
            <a:r>
              <a:rPr lang="ru-RU" sz="1800" dirty="0"/>
              <a:t> </a:t>
            </a:r>
            <a:r>
              <a:rPr lang="ru-RU" sz="1800" b="1" dirty="0"/>
              <a:t>а в наши дни создать  с помощью компьютерных программ. </a:t>
            </a:r>
          </a:p>
        </p:txBody>
      </p:sp>
      <p:pic>
        <p:nvPicPr>
          <p:cNvPr id="36866" name="Picture 2" descr="D:\компьютер\работа мандалы\новое\Мандалы\fvgQ6O7N4w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2071702" cy="2143140"/>
          </a:xfrm>
          <a:prstGeom prst="rect">
            <a:avLst/>
          </a:prstGeom>
          <a:noFill/>
        </p:spPr>
      </p:pic>
      <p:pic>
        <p:nvPicPr>
          <p:cNvPr id="36867" name="Picture 3" descr="D:\компьютер\работа мандалы\новое\Мандалы\ef8D30V11nU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500306"/>
            <a:ext cx="2071702" cy="2143140"/>
          </a:xfrm>
          <a:prstGeom prst="rect">
            <a:avLst/>
          </a:prstGeom>
          <a:noFill/>
        </p:spPr>
      </p:pic>
      <p:pic>
        <p:nvPicPr>
          <p:cNvPr id="13" name="Рисунок 12" descr="mandaly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4786322"/>
            <a:ext cx="5907405" cy="1854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7" name="Picture 3" descr="D:\работа мандалы\YtkCgjNMGrQ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6248" y="3143248"/>
            <a:ext cx="4580566" cy="3527036"/>
          </a:xfrm>
          <a:prstGeom prst="rect">
            <a:avLst/>
          </a:prstGeom>
          <a:noFill/>
        </p:spPr>
      </p:pic>
      <p:pic>
        <p:nvPicPr>
          <p:cNvPr id="4" name="Содержимое 3" descr="5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 l="3968" r="3968"/>
          <a:stretch>
            <a:fillRect/>
          </a:stretch>
        </p:blipFill>
        <p:spPr>
          <a:xfrm>
            <a:off x="357158" y="357166"/>
            <a:ext cx="4679487" cy="350046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2708" name="Picture 4" descr="D:\работа мандалы\JwWkNw8UEJw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72198" y="285728"/>
            <a:ext cx="1802253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1643074"/>
          </a:xfrm>
        </p:spPr>
        <p:txBody>
          <a:bodyPr>
            <a:normAutofit/>
          </a:bodyPr>
          <a:lstStyle/>
          <a:p>
            <a:r>
              <a:rPr lang="ru-RU" sz="3200" b="1" dirty="0"/>
              <a:t>Мандала встречается в каждой культуре, у каждого народа. </a:t>
            </a:r>
            <a:endParaRPr lang="ru-RU" dirty="0"/>
          </a:p>
        </p:txBody>
      </p:sp>
      <p:pic>
        <p:nvPicPr>
          <p:cNvPr id="76802" name="Picture 2" descr="D:\работа мандалы\новое\Мандалы\r9Ik-0S5Nd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2214554"/>
            <a:ext cx="6184900" cy="43561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75490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Мандалотерапия</a:t>
            </a:r>
            <a:endParaRPr lang="ru-RU" b="1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86116" y="1357298"/>
            <a:ext cx="5372080" cy="5143536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ru-RU" dirty="0"/>
              <a:t>	</a:t>
            </a:r>
            <a:r>
              <a:rPr lang="ru-RU" sz="8000" dirty="0"/>
              <a:t>– </a:t>
            </a:r>
            <a:r>
              <a:rPr lang="ru-RU" sz="8000" b="1" dirty="0"/>
              <a:t>одно из направлений </a:t>
            </a:r>
            <a:r>
              <a:rPr lang="ru-RU" sz="8000" b="1" dirty="0" err="1"/>
              <a:t>арт-терапии</a:t>
            </a:r>
            <a:r>
              <a:rPr lang="ru-RU" sz="8000" b="1" dirty="0"/>
              <a:t> (исцеление искусством). Это один из инструментов для оздоровления и исцеления психики, естественный и радостный способ улучшения эмоционального состояния, снятия напряжения, выражения чувств, который способствует развитию творчества, художественному и духовному самовыражению детей и взрослых.</a:t>
            </a:r>
          </a:p>
          <a:p>
            <a:pPr>
              <a:buNone/>
            </a:pPr>
            <a:r>
              <a:rPr lang="ru-RU" sz="8000" b="1" dirty="0"/>
              <a:t>	</a:t>
            </a:r>
            <a:r>
              <a:rPr lang="ru-RU" sz="8000" b="1" dirty="0" err="1"/>
              <a:t>Мандалотерапия</a:t>
            </a:r>
            <a:r>
              <a:rPr lang="ru-RU" sz="8000" b="1" dirty="0"/>
              <a:t> не имеет ограничений ни в возрасте, ни в состоянии здоровья. Это очень просто – взять в руки мелки или краски и начать рисовать. Поэтому эта техника может быть использована без ограничений детьми и взрослыми.</a:t>
            </a:r>
          </a:p>
          <a:p>
            <a:pPr>
              <a:buNone/>
            </a:pPr>
            <a:r>
              <a:rPr lang="ru-RU" sz="8000" b="1" dirty="0"/>
              <a:t>	 </a:t>
            </a:r>
          </a:p>
          <a:p>
            <a:pPr>
              <a:buNone/>
            </a:pPr>
            <a:endParaRPr lang="ru-RU" sz="7400" dirty="0"/>
          </a:p>
          <a:p>
            <a:pPr>
              <a:buNone/>
            </a:pPr>
            <a:endParaRPr lang="ru-RU" sz="8000" dirty="0"/>
          </a:p>
          <a:p>
            <a:endParaRPr lang="ru-RU" sz="7400" dirty="0"/>
          </a:p>
          <a:p>
            <a:endParaRPr lang="ru-RU" sz="7400" dirty="0"/>
          </a:p>
          <a:p>
            <a:endParaRPr lang="ru-RU" sz="2000" dirty="0"/>
          </a:p>
          <a:p>
            <a:pPr>
              <a:buNone/>
            </a:pPr>
            <a:endParaRPr lang="ru-RU" sz="2000" dirty="0"/>
          </a:p>
          <a:p>
            <a:pPr>
              <a:buNone/>
            </a:pPr>
            <a:endParaRPr lang="ru-RU" sz="2000" dirty="0"/>
          </a:p>
          <a:p>
            <a:endParaRPr lang="ru-RU" dirty="0"/>
          </a:p>
        </p:txBody>
      </p:sp>
      <p:pic>
        <p:nvPicPr>
          <p:cNvPr id="4" name="Рисунок 3" descr="Мандалы для саморегуляци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1285860"/>
            <a:ext cx="3357586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Создание мандал с детьми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4000504"/>
            <a:ext cx="3357585" cy="2641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pPr algn="ctr"/>
            <a:r>
              <a:rPr lang="ru-RU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Мандалотерапия</a:t>
            </a:r>
            <a:r>
              <a:rPr lang="ru-RU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:</a:t>
            </a:r>
            <a:endParaRPr lang="ru-R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1689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ru-RU" sz="3200" b="1" dirty="0"/>
          </a:p>
          <a:p>
            <a:r>
              <a:rPr lang="ru-RU" sz="4000" b="1" dirty="0"/>
              <a:t>Раскрашивание готовых </a:t>
            </a:r>
            <a:r>
              <a:rPr lang="ru-RU" sz="4000" b="1" dirty="0" err="1"/>
              <a:t>мандал</a:t>
            </a:r>
            <a:r>
              <a:rPr lang="ru-RU" sz="4000" b="1" dirty="0"/>
              <a:t> (начиная от простых узоров, заканчивая более сложными).</a:t>
            </a:r>
            <a:r>
              <a:rPr lang="ru-RU" sz="3200" b="1" dirty="0"/>
              <a:t>Одну и ту же </a:t>
            </a:r>
            <a:r>
              <a:rPr lang="ru-RU" sz="3200" b="1" dirty="0" err="1"/>
              <a:t>мандалу</a:t>
            </a:r>
            <a:r>
              <a:rPr lang="ru-RU" sz="3200" b="1" dirty="0"/>
              <a:t> можно раскрасить по-всякому, много раз, и выглядеть они будут совершенно по-разному.</a:t>
            </a:r>
          </a:p>
          <a:p>
            <a:endParaRPr lang="ru-RU" sz="4000" b="1" dirty="0"/>
          </a:p>
          <a:p>
            <a:r>
              <a:rPr lang="ru-RU" sz="4000" b="1" dirty="0"/>
              <a:t>Рисование и создание собственных </a:t>
            </a:r>
            <a:r>
              <a:rPr lang="ru-RU" sz="4000" b="1" dirty="0" err="1"/>
              <a:t>мандал</a:t>
            </a:r>
            <a:r>
              <a:rPr lang="ru-RU" sz="4000" b="1" dirty="0"/>
              <a:t> из ниток, цветного песка, декоративных мелких камней, природного материала и т.д.</a:t>
            </a:r>
            <a:endParaRPr lang="ru-RU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Рисование и создание собственных </a:t>
            </a:r>
            <a:r>
              <a:rPr lang="ru-RU" sz="3600" b="1" dirty="0" err="1">
                <a:solidFill>
                  <a:schemeClr val="bg2">
                    <a:lumMod val="40000"/>
                    <a:lumOff val="60000"/>
                  </a:schemeClr>
                </a:solidFill>
              </a:rPr>
              <a:t>мандал</a:t>
            </a:r>
            <a:r>
              <a:rPr lang="ru-RU" sz="36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285860"/>
            <a:ext cx="4614866" cy="5572140"/>
          </a:xfrm>
        </p:spPr>
        <p:txBody>
          <a:bodyPr>
            <a:noAutofit/>
          </a:bodyPr>
          <a:lstStyle/>
          <a:p>
            <a:r>
              <a:rPr lang="ru-RU" sz="1600" b="1" dirty="0"/>
              <a:t>Для рисования раздаются белые круги, выбираются необходимые материалы (</a:t>
            </a:r>
            <a:r>
              <a:rPr lang="ru-RU" sz="1600" b="1" dirty="0" err="1"/>
              <a:t>краски,карандаши,мелки,фломастеры</a:t>
            </a:r>
            <a:r>
              <a:rPr lang="ru-RU" sz="1600" b="1" dirty="0"/>
              <a:t>).Можно использовать наборы цветного  песка, крашеные крупы, макаронные </a:t>
            </a:r>
            <a:r>
              <a:rPr lang="ru-RU" sz="1600" b="1" dirty="0" err="1"/>
              <a:t>изделия,соль,камушки,кристаллы</a:t>
            </a:r>
            <a:r>
              <a:rPr lang="ru-RU" sz="1600" b="1" dirty="0"/>
              <a:t>.</a:t>
            </a:r>
          </a:p>
          <a:p>
            <a:r>
              <a:rPr lang="ru-RU" sz="1600" b="1" dirty="0"/>
              <a:t> При желании дети украшают изображение стразами, бусинками. После окончания работы можно предложить детям дать название своим «волшебным кругам», рассказать о проделанной работе. Таким образом, работа с </a:t>
            </a:r>
            <a:r>
              <a:rPr lang="ru-RU" sz="1600" b="1" dirty="0" err="1"/>
              <a:t>мандалами</a:t>
            </a:r>
            <a:r>
              <a:rPr lang="ru-RU" sz="1600" b="1" dirty="0"/>
              <a:t> оказывает не только коррекционное воздействие на личность ребенка, а еще способствует развитию речи детей дошкольного возраста.</a:t>
            </a:r>
          </a:p>
          <a:p>
            <a:r>
              <a:rPr lang="ru-RU" sz="1800" b="1" dirty="0"/>
              <a:t> </a:t>
            </a:r>
          </a:p>
          <a:p>
            <a:endParaRPr lang="ru-RU" sz="1800" dirty="0"/>
          </a:p>
        </p:txBody>
      </p:sp>
      <p:pic>
        <p:nvPicPr>
          <p:cNvPr id="4" name="Рисунок 3" descr="Мандалы в до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29256" y="1285860"/>
            <a:ext cx="3427083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500694" y="4429132"/>
            <a:ext cx="350046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i="1" dirty="0"/>
              <a:t>Данный вид деятельности положительно влияет на детей с </a:t>
            </a:r>
            <a:r>
              <a:rPr lang="ru-RU" sz="1400" b="1" i="1" dirty="0" err="1"/>
              <a:t>гиперактивностью</a:t>
            </a:r>
            <a:r>
              <a:rPr lang="ru-RU" sz="1400" b="1" i="1" dirty="0"/>
              <a:t>, снижает уровень тревожности, повышает концентрацию внимания, способствует развитию творческих </a:t>
            </a:r>
            <a:r>
              <a:rPr lang="ru-RU" sz="1400" b="1" i="1" dirty="0" err="1"/>
              <a:t>способностей,развивает</a:t>
            </a:r>
            <a:r>
              <a:rPr lang="ru-RU" sz="1400" b="1" i="1" dirty="0"/>
              <a:t>  детскую </a:t>
            </a:r>
            <a:r>
              <a:rPr lang="ru-RU" sz="1400" b="1" i="1" dirty="0" err="1"/>
              <a:t>фантазию,мелкую</a:t>
            </a:r>
            <a:r>
              <a:rPr lang="ru-RU" sz="1400" b="1" i="1" dirty="0"/>
              <a:t> моторику.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1541</TotalTime>
  <Words>333</Words>
  <Application>Microsoft Office PowerPoint</Application>
  <PresentationFormat>Экран (4:3)</PresentationFormat>
  <Paragraphs>45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   Мандала и мандалотерапия. </vt:lpstr>
      <vt:lpstr>Что такое мандала?</vt:lpstr>
      <vt:lpstr>Презентация PowerPoint</vt:lpstr>
      <vt:lpstr>Презентация PowerPoint</vt:lpstr>
      <vt:lpstr>Презентация PowerPoint</vt:lpstr>
      <vt:lpstr>Презентация PowerPoint</vt:lpstr>
      <vt:lpstr>Мандалотерапия</vt:lpstr>
      <vt:lpstr>Мандалотерапия:</vt:lpstr>
      <vt:lpstr>Рисование и создание собственных мандал  </vt:lpstr>
      <vt:lpstr>Применение мандал в работе с детьми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МАНДАЛА  ПО  ДАТЕ  РОЖДЕНИЯ</dc:title>
  <dc:creator>user</dc:creator>
  <cp:lastModifiedBy>spdsz</cp:lastModifiedBy>
  <cp:revision>200</cp:revision>
  <dcterms:created xsi:type="dcterms:W3CDTF">2015-06-23T20:18:17Z</dcterms:created>
  <dcterms:modified xsi:type="dcterms:W3CDTF">2024-11-04T06:47:08Z</dcterms:modified>
</cp:coreProperties>
</file>