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73" r:id="rId10"/>
    <p:sldId id="274" r:id="rId11"/>
    <p:sldId id="275" r:id="rId12"/>
    <p:sldId id="276" r:id="rId13"/>
    <p:sldId id="264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7344816" cy="302433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dirty="0"/>
              <a:t>. </a:t>
            </a:r>
          </a:p>
          <a:p>
            <a:pPr algn="ctr">
              <a:lnSpc>
                <a:spcPts val="4800"/>
              </a:lnSpc>
            </a:pPr>
            <a:r>
              <a:rPr lang="ru-RU" sz="4000" b="1" dirty="0"/>
              <a:t>Мастер – класс</a:t>
            </a:r>
          </a:p>
          <a:p>
            <a:pPr algn="ctr">
              <a:lnSpc>
                <a:spcPts val="4800"/>
              </a:lnSpc>
            </a:pPr>
            <a:r>
              <a:rPr lang="ru-RU" sz="4000" b="1" dirty="0"/>
              <a:t>  «Звуковой анализ слов»</a:t>
            </a:r>
          </a:p>
          <a:p>
            <a:pPr algn="ctr">
              <a:lnSpc>
                <a:spcPct val="120000"/>
              </a:lnSpc>
            </a:pP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область средняя общеобразовательная школа № 2 имени Героя Советского Союза Г.Н. Гурьянова ж.-д. ст. Шентала   муниципального района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Шенталинский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Самарской области    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структурное подразделение  детский сад «Звездочка»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12202" y="1337866"/>
            <a:ext cx="2016224" cy="1008112"/>
          </a:xfrm>
          <a:prstGeom prst="cloudCallout">
            <a:avLst>
              <a:gd name="adj1" fmla="val -25019"/>
              <a:gd name="adj2" fmla="val 1528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Ж</a:t>
            </a:r>
            <a:r>
              <a:rPr lang="ru-RU" sz="2800" i="1" dirty="0">
                <a:solidFill>
                  <a:srgbClr val="C00000"/>
                </a:solidFill>
              </a:rPr>
              <a:t>УУ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К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1115616" y="3786138"/>
            <a:ext cx="2736304" cy="1008112"/>
          </a:xfrm>
          <a:prstGeom prst="cloudCallout">
            <a:avLst>
              <a:gd name="adj1" fmla="val -16647"/>
              <a:gd name="adj2" fmla="val 12029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ММ</a:t>
            </a:r>
            <a:r>
              <a:rPr lang="ru-RU" sz="2400" dirty="0">
                <a:solidFill>
                  <a:srgbClr val="FF0000"/>
                </a:solidFill>
              </a:rPr>
              <a:t>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К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5148064" y="3933056"/>
            <a:ext cx="2592288" cy="864096"/>
          </a:xfrm>
          <a:prstGeom prst="cloudCallout">
            <a:avLst>
              <a:gd name="adj1" fmla="val -37578"/>
              <a:gd name="adj2" fmla="val 152855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2800" dirty="0" err="1">
                <a:solidFill>
                  <a:srgbClr val="FF0000"/>
                </a:solidFill>
              </a:rPr>
              <a:t>о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Т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D60238-F980-48E4-BB54-35D32ED70CAC}"/>
              </a:ext>
            </a:extLst>
          </p:cNvPr>
          <p:cNvSpPr txBox="1"/>
          <p:nvPr/>
        </p:nvSpPr>
        <p:spPr>
          <a:xfrm>
            <a:off x="4572000" y="6256035"/>
            <a:ext cx="1424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ж/д ст. Шентала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74065-9C63-4145-AD31-7B96D6AB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92" y="335312"/>
            <a:ext cx="7498080" cy="6344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Упражнение «Определи место звука в слове»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CD26C6-37AF-46A7-9EEB-74A2A72B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6" y="1052736"/>
            <a:ext cx="8106104" cy="559286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44659F-2A70-4CAC-BA61-24C39A3081AF}"/>
              </a:ext>
            </a:extLst>
          </p:cNvPr>
          <p:cNvSpPr/>
          <p:nvPr/>
        </p:nvSpPr>
        <p:spPr>
          <a:xfrm>
            <a:off x="2123728" y="5071323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163E89D-128D-42C1-B097-76D2901DA812}"/>
              </a:ext>
            </a:extLst>
          </p:cNvPr>
          <p:cNvSpPr/>
          <p:nvPr/>
        </p:nvSpPr>
        <p:spPr>
          <a:xfrm>
            <a:off x="5345832" y="5071323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9EAF05-B80F-46B3-A3EC-ADEF43CF61E2}"/>
              </a:ext>
            </a:extLst>
          </p:cNvPr>
          <p:cNvSpPr/>
          <p:nvPr/>
        </p:nvSpPr>
        <p:spPr>
          <a:xfrm>
            <a:off x="7225622" y="5047281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24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46801F-E049-4B44-8FC4-D36767D36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17" y="710698"/>
            <a:ext cx="8032808" cy="543660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906BB3-87DF-4F49-A77F-435C516C2D18}"/>
              </a:ext>
            </a:extLst>
          </p:cNvPr>
          <p:cNvSpPr/>
          <p:nvPr/>
        </p:nvSpPr>
        <p:spPr>
          <a:xfrm>
            <a:off x="1979712" y="4702932"/>
            <a:ext cx="288032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B616DC-0192-420D-A2CD-B16A14C63BFD}"/>
              </a:ext>
            </a:extLst>
          </p:cNvPr>
          <p:cNvSpPr/>
          <p:nvPr/>
        </p:nvSpPr>
        <p:spPr>
          <a:xfrm>
            <a:off x="5339033" y="4702932"/>
            <a:ext cx="288031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BA9D1A-3183-489E-BD25-1AE71521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703277"/>
            <a:ext cx="286537" cy="359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3B2CB-CDDD-4DCF-8451-4BFA9B3ED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46" y="116632"/>
            <a:ext cx="763895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11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EEBC0-1F34-4D99-8488-333C317F4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0807"/>
            <a:ext cx="7868759" cy="61285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CF6F8C-9A5D-4184-9DA9-B7E97FB352F1}"/>
              </a:ext>
            </a:extLst>
          </p:cNvPr>
          <p:cNvSpPr/>
          <p:nvPr/>
        </p:nvSpPr>
        <p:spPr>
          <a:xfrm>
            <a:off x="2339752" y="5219498"/>
            <a:ext cx="288032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C51787-9A21-473A-A8C9-EDA2B69104DD}"/>
              </a:ext>
            </a:extLst>
          </p:cNvPr>
          <p:cNvSpPr/>
          <p:nvPr/>
        </p:nvSpPr>
        <p:spPr>
          <a:xfrm>
            <a:off x="4572000" y="5219498"/>
            <a:ext cx="288032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423A24-5111-4C1D-89DF-C9BF798C2A43}"/>
              </a:ext>
            </a:extLst>
          </p:cNvPr>
          <p:cNvSpPr/>
          <p:nvPr/>
        </p:nvSpPr>
        <p:spPr>
          <a:xfrm>
            <a:off x="7884368" y="5219498"/>
            <a:ext cx="288032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B5A96F-E3FF-46F5-AD60-ADB56B94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20" y="-11865"/>
            <a:ext cx="763895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86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907300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</a:rPr>
              <a:t>Упражнение «Определите количество </a:t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звуков в слове?»</a:t>
            </a:r>
            <a:endParaRPr lang="ru-RU" sz="2800" dirty="0">
              <a:effectLst/>
            </a:endParaRPr>
          </a:p>
        </p:txBody>
      </p:sp>
      <p:pic>
        <p:nvPicPr>
          <p:cNvPr id="5" name="Содержимое 4" descr="hello_html_m7c19af8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44824"/>
            <a:ext cx="3657600" cy="40028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r>
              <a:rPr lang="ru-RU" dirty="0"/>
              <a:t>Нужно произнести слово три раза:</a:t>
            </a:r>
          </a:p>
          <a:p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ЖЖук</a:t>
            </a:r>
            <a:r>
              <a:rPr lang="ru-RU" i="1" dirty="0"/>
              <a:t>»,</a:t>
            </a:r>
            <a:endParaRPr lang="ru-RU" dirty="0"/>
          </a:p>
          <a:p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жУУк</a:t>
            </a:r>
            <a:r>
              <a:rPr lang="ru-RU" i="1" dirty="0"/>
              <a:t>»</a:t>
            </a:r>
            <a:r>
              <a:rPr lang="ru-RU" dirty="0"/>
              <a:t> ,</a:t>
            </a:r>
          </a:p>
          <a:p>
            <a:r>
              <a:rPr lang="ru-RU" i="1" dirty="0"/>
              <a:t>«</a:t>
            </a:r>
            <a:r>
              <a:rPr lang="ru-RU" i="1" dirty="0" err="1"/>
              <a:t>жуК</a:t>
            </a:r>
            <a:r>
              <a:rPr lang="ru-RU" i="1" dirty="0"/>
              <a:t>»</a:t>
            </a:r>
            <a:r>
              <a:rPr lang="ru-RU" dirty="0"/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1547664" y="5589240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39752" y="5589240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1840" y="5589240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Упражнение «Звуковая схема слова»</a:t>
            </a:r>
          </a:p>
        </p:txBody>
      </p:sp>
      <p:pic>
        <p:nvPicPr>
          <p:cNvPr id="5" name="Содержимое 4" descr="62147014_1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28800"/>
            <a:ext cx="3657600" cy="2852928"/>
          </a:xfrm>
        </p:spPr>
      </p:pic>
      <p:pic>
        <p:nvPicPr>
          <p:cNvPr id="8" name="Содержимое 7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229" r="14929"/>
          <a:stretch>
            <a:fillRect/>
          </a:stretch>
        </p:blipFill>
        <p:spPr>
          <a:xfrm>
            <a:off x="5076056" y="1955457"/>
            <a:ext cx="3816424" cy="2947086"/>
          </a:xfrm>
        </p:spPr>
      </p:pic>
      <p:sp>
        <p:nvSpPr>
          <p:cNvPr id="9" name="Прямоугольник 8"/>
          <p:cNvSpPr/>
          <p:nvPr/>
        </p:nvSpPr>
        <p:spPr>
          <a:xfrm>
            <a:off x="1691680" y="4869160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869160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869160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4869160"/>
            <a:ext cx="72008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и-лис-для-детей-лиса-картинки-для-детей-смотреть-бесплатно-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8671" y="1268760"/>
            <a:ext cx="3463329" cy="3463329"/>
          </a:xfrm>
        </p:spPr>
      </p:pic>
      <p:pic>
        <p:nvPicPr>
          <p:cNvPr id="10" name="Содержимое 9" descr="1407597220_car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657600" cy="2659657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4869160"/>
            <a:ext cx="72008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869160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4869160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4869160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4440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4869160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204864"/>
            <a:ext cx="5347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924DD-D8B1-49DB-AE48-244DA352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17278"/>
            <a:ext cx="861016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звуковому анализу слова предполагает: 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5E3546-6CAC-4BFF-AA38-A76F94FC669B}"/>
              </a:ext>
            </a:extLst>
          </p:cNvPr>
          <p:cNvSpPr/>
          <p:nvPr/>
        </p:nvSpPr>
        <p:spPr>
          <a:xfrm>
            <a:off x="5148064" y="1052736"/>
            <a:ext cx="3438128" cy="512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звуков в слове;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определение места звука в слове;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фонетическую характеристику звуков (умение дифференцировать гласные и согласные звуки, звонкие и глухие, твёрдые и мягкие)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BDA4A-C805-4E0A-BF7F-B46A1C47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54" y="1262088"/>
            <a:ext cx="3135046" cy="2351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8CA7253-6BB7-45B6-9F92-964A9834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3" y="4011840"/>
            <a:ext cx="3330353" cy="22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330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user_file_561cbada87e33_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86"/>
          <a:stretch>
            <a:fillRect/>
          </a:stretch>
        </p:blipFill>
        <p:spPr>
          <a:xfrm>
            <a:off x="1007096" y="296652"/>
            <a:ext cx="8136904" cy="6264696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</a:rPr>
              <a:t>Гласные звуки</a:t>
            </a:r>
          </a:p>
        </p:txBody>
      </p:sp>
      <p:pic>
        <p:nvPicPr>
          <p:cNvPr id="7" name="Содержимое 6" descr="профиль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4219" y="1468637"/>
            <a:ext cx="3657600" cy="349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44112" y="5204697"/>
            <a:ext cx="2232248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Звук </a:t>
            </a:r>
            <a:r>
              <a:rPr lang="en-US" b="1" dirty="0">
                <a:solidFill>
                  <a:srgbClr val="FF0000"/>
                </a:solidFill>
              </a:rPr>
              <a:t>[ 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1A1933-43D4-492F-8B2B-DD78A18D6C90}"/>
              </a:ext>
            </a:extLst>
          </p:cNvPr>
          <p:cNvSpPr/>
          <p:nvPr/>
        </p:nvSpPr>
        <p:spPr>
          <a:xfrm>
            <a:off x="5652120" y="1321978"/>
            <a:ext cx="3156289" cy="40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Гласные звуки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можно петь голосом, при этом воздух, выходящий изо рта, не встречает преграды.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схеме гласные звуки обозначаются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красным цветом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F8C23B-A509-47A1-BC28-18781767F99E}"/>
              </a:ext>
            </a:extLst>
          </p:cNvPr>
          <p:cNvSpPr/>
          <p:nvPr/>
        </p:nvSpPr>
        <p:spPr>
          <a:xfrm>
            <a:off x="6654200" y="4569182"/>
            <a:ext cx="1152128" cy="11133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BD33F70-50A6-4B6F-B330-636B2ED31FB4}"/>
              </a:ext>
            </a:extLst>
          </p:cNvPr>
          <p:cNvCxnSpPr/>
          <p:nvPr/>
        </p:nvCxnSpPr>
        <p:spPr>
          <a:xfrm flipH="1">
            <a:off x="1835696" y="3212976"/>
            <a:ext cx="72008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73" t="7632" r="5607" b="6386"/>
          <a:stretch>
            <a:fillRect/>
          </a:stretch>
        </p:blipFill>
        <p:spPr>
          <a:xfrm>
            <a:off x="1043608" y="582433"/>
            <a:ext cx="7920880" cy="5693133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56078-622A-4E53-9081-5D8E4C07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Согласные звуки</a:t>
            </a:r>
          </a:p>
        </p:txBody>
      </p:sp>
      <p:pic>
        <p:nvPicPr>
          <p:cNvPr id="5" name="Содержимое 7" descr="профель п.jpg">
            <a:extLst>
              <a:ext uri="{FF2B5EF4-FFF2-40B4-BE49-F238E27FC236}">
                <a16:creationId xmlns:a16="http://schemas.microsoft.com/office/drawing/2014/main" id="{428A3823-D36C-4B82-A9ED-0CF76FB171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6088" y="1393593"/>
            <a:ext cx="3657600" cy="350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050BB2-A57D-4CC2-A4C6-36EDCFA355B7}"/>
              </a:ext>
            </a:extLst>
          </p:cNvPr>
          <p:cNvSpPr/>
          <p:nvPr/>
        </p:nvSpPr>
        <p:spPr>
          <a:xfrm>
            <a:off x="1407935" y="1276082"/>
            <a:ext cx="3528392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046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выходящий изо рта при  произнесении согласных звуков, встречает преграду (губы, зубы, язык + мягкое небо)</a:t>
            </a:r>
          </a:p>
          <a:p>
            <a:pPr marL="368046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 бывают твердыми и мягкими.</a:t>
            </a:r>
          </a:p>
          <a:p>
            <a:pPr marL="368046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Обозначения на схеме:</a:t>
            </a:r>
          </a:p>
          <a:p>
            <a:pPr marL="82296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19A7DB-B7D6-468E-813E-48E0DAFC3783}"/>
              </a:ext>
            </a:extLst>
          </p:cNvPr>
          <p:cNvSpPr/>
          <p:nvPr/>
        </p:nvSpPr>
        <p:spPr>
          <a:xfrm>
            <a:off x="3894929" y="5008345"/>
            <a:ext cx="108012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E07018-0EAA-4336-8050-355D1DE1EA88}"/>
              </a:ext>
            </a:extLst>
          </p:cNvPr>
          <p:cNvSpPr/>
          <p:nvPr/>
        </p:nvSpPr>
        <p:spPr>
          <a:xfrm>
            <a:off x="1558188" y="5008345"/>
            <a:ext cx="1080120" cy="1143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22F2B-3CFE-4F67-BC50-A9D9705C9593}"/>
              </a:ext>
            </a:extLst>
          </p:cNvPr>
          <p:cNvSpPr txBox="1"/>
          <p:nvPr/>
        </p:nvSpPr>
        <p:spPr>
          <a:xfrm>
            <a:off x="1024364" y="6151345"/>
            <a:ext cx="214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согласные звуки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B6D4E-2390-47D9-B19B-BCEBAEB76146}"/>
              </a:ext>
            </a:extLst>
          </p:cNvPr>
          <p:cNvSpPr txBox="1"/>
          <p:nvPr/>
        </p:nvSpPr>
        <p:spPr>
          <a:xfrm>
            <a:off x="3473170" y="6163068"/>
            <a:ext cx="2011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согласные звуки</a:t>
            </a:r>
          </a:p>
        </p:txBody>
      </p:sp>
    </p:spTree>
    <p:extLst>
      <p:ext uri="{BB962C8B-B14F-4D97-AF65-F5344CB8AC3E}">
        <p14:creationId xmlns:p14="http://schemas.microsoft.com/office/powerpoint/2010/main" val="25249600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/>
              </a:rPr>
              <a:t>Твердые</a:t>
            </a:r>
            <a:r>
              <a:rPr lang="ru-RU" sz="3600" b="1" dirty="0">
                <a:effectLst/>
              </a:rPr>
              <a:t> и </a:t>
            </a:r>
            <a:r>
              <a:rPr lang="ru-RU" sz="3600" b="1" dirty="0">
                <a:solidFill>
                  <a:srgbClr val="00B050"/>
                </a:solidFill>
                <a:effectLst/>
              </a:rPr>
              <a:t>мягкие </a:t>
            </a:r>
            <a:r>
              <a:rPr lang="ru-RU" sz="3600" b="1" dirty="0">
                <a:effectLst/>
              </a:rPr>
              <a:t> согласные</a:t>
            </a:r>
            <a:br>
              <a:rPr lang="ru-RU" sz="3600" b="1" dirty="0">
                <a:effectLst/>
              </a:rPr>
            </a:br>
            <a:endParaRPr lang="ru-RU" sz="2400" b="1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3EB384-4E8D-4989-A786-8F30A8AC0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2" y="1380822"/>
            <a:ext cx="1809059" cy="855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D4716-D618-4D60-8D36-5E9E514ABE48}"/>
              </a:ext>
            </a:extLst>
          </p:cNvPr>
          <p:cNvSpPr txBox="1"/>
          <p:nvPr/>
        </p:nvSpPr>
        <p:spPr>
          <a:xfrm>
            <a:off x="1509909" y="1540154"/>
            <a:ext cx="1496417" cy="59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       БЬ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9CAAF6-94F3-4A35-9157-2CDEC7666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2" y="2358529"/>
            <a:ext cx="1809059" cy="8551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0B00041-EC0D-4565-A2E3-EB964546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75" y="2358529"/>
            <a:ext cx="1809059" cy="8551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24E675-90E2-42B4-96B4-9B433F00E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20125"/>
            <a:ext cx="1809059" cy="8551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17E16B-578B-4D57-BBDD-1DEED2C07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60" y="1396210"/>
            <a:ext cx="1809059" cy="8551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0BD912E-5572-4079-BD26-85D1617BF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59374"/>
            <a:ext cx="1809059" cy="8551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CCAFF9-C37E-478A-AA32-1333EC19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73659"/>
            <a:ext cx="1809059" cy="8551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1ED1E0-48F2-4A3B-B8B7-C710FC24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07293"/>
            <a:ext cx="1809059" cy="8551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2F1AB47-F6F2-4D60-924A-660783AB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46" y="4378705"/>
            <a:ext cx="1809059" cy="8551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AB27090-8733-418D-924E-388BC0B28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1" y="4395011"/>
            <a:ext cx="1809059" cy="8551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996382-30EA-4B7F-96B2-387D526C4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2" y="3376770"/>
            <a:ext cx="1809059" cy="8551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02C332-0071-474D-925C-A3663947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46" y="3394461"/>
            <a:ext cx="1809059" cy="8551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C9D06B7-564F-4FCE-84C9-B6FF2EC9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94461"/>
            <a:ext cx="1809059" cy="8551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E42F013-DFAA-4D31-8083-BC73B9521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18" y="5501065"/>
            <a:ext cx="1809059" cy="8551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A742CE-AA79-4DD4-AD53-DBADFDE01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46" y="5420125"/>
            <a:ext cx="1809059" cy="8551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00C5F2A-E1C6-481C-839A-765033F4A450}"/>
              </a:ext>
            </a:extLst>
          </p:cNvPr>
          <p:cNvSpPr txBox="1"/>
          <p:nvPr/>
        </p:nvSpPr>
        <p:spPr>
          <a:xfrm>
            <a:off x="1509909" y="3572563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       ГЬ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216489-6F87-4AA3-A6A7-C635A09744C5}"/>
              </a:ext>
            </a:extLst>
          </p:cNvPr>
          <p:cNvSpPr txBox="1"/>
          <p:nvPr/>
        </p:nvSpPr>
        <p:spPr>
          <a:xfrm>
            <a:off x="1509909" y="2523889"/>
            <a:ext cx="158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      ВЬ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AD7F27-1E42-441D-9D9E-45198A1BF571}"/>
              </a:ext>
            </a:extLst>
          </p:cNvPr>
          <p:cNvSpPr txBox="1"/>
          <p:nvPr/>
        </p:nvSpPr>
        <p:spPr>
          <a:xfrm>
            <a:off x="6825153" y="2611330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       РЬ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FEAA0B-0CA9-4EB2-A871-125AAB8B09DD}"/>
              </a:ext>
            </a:extLst>
          </p:cNvPr>
          <p:cNvSpPr txBox="1"/>
          <p:nvPr/>
        </p:nvSpPr>
        <p:spPr>
          <a:xfrm>
            <a:off x="6814925" y="1554492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       СЬ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40979B-7F37-44E2-B500-7B50F6D1F985}"/>
              </a:ext>
            </a:extLst>
          </p:cNvPr>
          <p:cNvSpPr txBox="1"/>
          <p:nvPr/>
        </p:nvSpPr>
        <p:spPr>
          <a:xfrm>
            <a:off x="4102740" y="2560697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       ЛЬ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A6616D-E22B-4124-88DE-82F50D7D6239}"/>
              </a:ext>
            </a:extLst>
          </p:cNvPr>
          <p:cNvSpPr txBox="1"/>
          <p:nvPr/>
        </p:nvSpPr>
        <p:spPr>
          <a:xfrm>
            <a:off x="4136508" y="1600269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       КЬ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20D65-477F-41CD-9687-28FB58E9C125}"/>
              </a:ext>
            </a:extLst>
          </p:cNvPr>
          <p:cNvSpPr txBox="1"/>
          <p:nvPr/>
        </p:nvSpPr>
        <p:spPr>
          <a:xfrm>
            <a:off x="4102740" y="4545980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       НЬ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227F33-5113-4673-8D59-B707DE47ECFE}"/>
              </a:ext>
            </a:extLst>
          </p:cNvPr>
          <p:cNvSpPr txBox="1"/>
          <p:nvPr/>
        </p:nvSpPr>
        <p:spPr>
          <a:xfrm>
            <a:off x="1509909" y="4560997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       ДЬ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BCB8DA-4B17-41BC-BAF4-1CF4090B54FA}"/>
              </a:ext>
            </a:extLst>
          </p:cNvPr>
          <p:cNvSpPr txBox="1"/>
          <p:nvPr/>
        </p:nvSpPr>
        <p:spPr>
          <a:xfrm>
            <a:off x="6807501" y="3625615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       ТЬ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B822AB-A6B2-43C2-A784-2A415095736F}"/>
              </a:ext>
            </a:extLst>
          </p:cNvPr>
          <p:cNvSpPr txBox="1"/>
          <p:nvPr/>
        </p:nvSpPr>
        <p:spPr>
          <a:xfrm>
            <a:off x="4102740" y="3557937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      МЬ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746996-58C1-420C-8664-FA8B8580E795}"/>
              </a:ext>
            </a:extLst>
          </p:cNvPr>
          <p:cNvSpPr txBox="1"/>
          <p:nvPr/>
        </p:nvSpPr>
        <p:spPr>
          <a:xfrm>
            <a:off x="4136508" y="5586111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       ПЬ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34FFA2-FE1E-4701-9F11-80873AC3D8FE}"/>
              </a:ext>
            </a:extLst>
          </p:cNvPr>
          <p:cNvSpPr txBox="1"/>
          <p:nvPr/>
        </p:nvSpPr>
        <p:spPr>
          <a:xfrm>
            <a:off x="1514490" y="5667051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       ЗЬ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E779E1-9DDF-4DF2-B980-4100BF94F45B}"/>
              </a:ext>
            </a:extLst>
          </p:cNvPr>
          <p:cNvSpPr txBox="1"/>
          <p:nvPr/>
        </p:nvSpPr>
        <p:spPr>
          <a:xfrm>
            <a:off x="6839200" y="4573279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Ф       ФЬ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F9960F-7EF0-4A99-8FA0-74CAAA270A4B}"/>
              </a:ext>
            </a:extLst>
          </p:cNvPr>
          <p:cNvSpPr txBox="1"/>
          <p:nvPr/>
        </p:nvSpPr>
        <p:spPr>
          <a:xfrm>
            <a:off x="6816438" y="5594081"/>
            <a:ext cx="158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Х       ХЬ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35725" y="552286"/>
            <a:ext cx="3672408" cy="89017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/>
              </a:rPr>
              <a:t>Запомните!!</a:t>
            </a:r>
          </a:p>
        </p:txBody>
      </p:sp>
      <p:pic>
        <p:nvPicPr>
          <p:cNvPr id="7" name="Содержимое 6" descr="1213834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5501" t="2686" b="54332"/>
          <a:stretch/>
        </p:blipFill>
        <p:spPr>
          <a:xfrm>
            <a:off x="1730302" y="2152014"/>
            <a:ext cx="4010846" cy="1283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14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4720" t="41797" r="56648" b="40045"/>
          <a:stretch/>
        </p:blipFill>
        <p:spPr>
          <a:xfrm>
            <a:off x="4283968" y="4046210"/>
            <a:ext cx="4010846" cy="141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787281-AB65-41A1-B90B-927AFE415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1760367" cy="12860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94E03-2451-45A2-A7E7-38FD2D1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392550"/>
            <a:ext cx="443687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/>
              </a:rPr>
              <a:t>Игра «Поймай звук»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(из ряда звуков, слогов, слов)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ED45EF-0ABB-4601-8E4B-4F3AD8A93C9A}"/>
              </a:ext>
            </a:extLst>
          </p:cNvPr>
          <p:cNvSpPr/>
          <p:nvPr/>
        </p:nvSpPr>
        <p:spPr>
          <a:xfrm>
            <a:off x="1115616" y="1518430"/>
            <a:ext cx="7920880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внимание, фонематический слух.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взрослый называет звук, а ребенок поднимает красный, синий или зелёный квадратик. Потом слово. Если в начале слова слышится твёрдый звук, нужно поднять синий квадратик, если мягкий – зелёный.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D2E682-EEA7-44C0-9503-05438E64458F}"/>
              </a:ext>
            </a:extLst>
          </p:cNvPr>
          <p:cNvSpPr/>
          <p:nvPr/>
        </p:nvSpPr>
        <p:spPr>
          <a:xfrm>
            <a:off x="5652122" y="3706098"/>
            <a:ext cx="1008112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406693-DD8E-4CDA-9489-FD3C3D8502D4}"/>
              </a:ext>
            </a:extLst>
          </p:cNvPr>
          <p:cNvSpPr/>
          <p:nvPr/>
        </p:nvSpPr>
        <p:spPr>
          <a:xfrm>
            <a:off x="4090138" y="3706098"/>
            <a:ext cx="1008112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7CD97D-D99D-4916-B6E2-F898D56416E8}"/>
              </a:ext>
            </a:extLst>
          </p:cNvPr>
          <p:cNvSpPr/>
          <p:nvPr/>
        </p:nvSpPr>
        <p:spPr>
          <a:xfrm>
            <a:off x="2483768" y="3706098"/>
            <a:ext cx="1008112" cy="10801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BF985-30D0-43DF-BF62-07913652C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17556"/>
          <a:stretch/>
        </p:blipFill>
        <p:spPr bwMode="auto">
          <a:xfrm>
            <a:off x="1486642" y="5091220"/>
            <a:ext cx="1562204" cy="15148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642CB-59A2-45F6-91EB-EE6BA116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449" y="5097256"/>
            <a:ext cx="1873101" cy="15088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1654B1-301D-4B42-8956-C0090BB64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90" r="1186" b="31225"/>
          <a:stretch/>
        </p:blipFill>
        <p:spPr>
          <a:xfrm>
            <a:off x="5940152" y="5092889"/>
            <a:ext cx="2609037" cy="15088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207571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422</TotalTime>
  <Words>314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Обучение звуковому анализу слова предполагает:  </vt:lpstr>
      <vt:lpstr>Презентация PowerPoint</vt:lpstr>
      <vt:lpstr>Гласные звуки</vt:lpstr>
      <vt:lpstr>Презентация PowerPoint</vt:lpstr>
      <vt:lpstr>Согласные звуки</vt:lpstr>
      <vt:lpstr>Твердые и мягкие  согласные </vt:lpstr>
      <vt:lpstr>Запомните!!</vt:lpstr>
      <vt:lpstr>Игра «Поймай звук» (из ряда звуков, слогов, слов)</vt:lpstr>
      <vt:lpstr>Упражнение «Определи место звука в слове»</vt:lpstr>
      <vt:lpstr>Презентация PowerPoint</vt:lpstr>
      <vt:lpstr>Презентация PowerPoint</vt:lpstr>
      <vt:lpstr>Упражнение «Определите количество  звуков в слове?»</vt:lpstr>
      <vt:lpstr>Упражнение «Звуковая схема слова»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Natalia</cp:lastModifiedBy>
  <cp:revision>35</cp:revision>
  <dcterms:created xsi:type="dcterms:W3CDTF">2018-10-07T07:34:42Z</dcterms:created>
  <dcterms:modified xsi:type="dcterms:W3CDTF">2021-09-24T08:30:16Z</dcterms:modified>
</cp:coreProperties>
</file>