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54.jpe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47.GIF"/><Relationship Id="rId11" Type="http://schemas.openxmlformats.org/officeDocument/2006/relationships/image" Target="../media/image46.jpeg"/><Relationship Id="rId10" Type="http://schemas.openxmlformats.org/officeDocument/2006/relationships/image" Target="../media/image45.jpeg"/><Relationship Id="rId1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24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 «Звездочка» государственного бюджетного общеобразовательного учреждения Самарской области средняя общеобразовательная школа № 2 имени Героя Советского Союза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Г.Н.Гурьянова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ж.-д.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..Шентала муниципального района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Шенталинский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545" y="2045335"/>
            <a:ext cx="8430895" cy="3996055"/>
          </a:xfrm>
        </p:spPr>
        <p:txBody>
          <a:bodyPr>
            <a:normAutofit fontScale="25000"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RoboSmart-2023</a:t>
            </a:r>
            <a:r>
              <a:rPr lang="ru-RU" sz="7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номинция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«Робототехника»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«Робопекарята»</a:t>
            </a:r>
            <a:endParaRPr lang="ru-RU" sz="9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«Пекарня нашей мечты»</a:t>
            </a:r>
            <a:endParaRPr lang="ru-RU" sz="9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 algn="ctr"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Красильникова Мелания, 6 лет; Воеводин Семен, 6 лет</a:t>
            </a: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Сираздинова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Валерьевна (воспитатель)</a:t>
            </a: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Шентала 2023</a:t>
            </a: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8"/>
          <p:cNvPicPr>
            <a:picLocks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1654810"/>
            <a:ext cx="2179320" cy="1226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2" name="Рисунок 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2845" y="3996055"/>
            <a:ext cx="3043555" cy="25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969" y="609600"/>
            <a:ext cx="8596668" cy="1320800"/>
          </a:xfrm>
        </p:spPr>
        <p:txBody>
          <a:bodyPr>
            <a:normAutofit/>
          </a:bodyPr>
          <a:p>
            <a:pPr algn="l"/>
            <a:r>
              <a:rPr lang="ru-RU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Усовершенствовали конвейерный станок, разместили над ним два механизма: вакуумная труба, которая придает форму хлебу, механизм – украшающий каждую булочку.</a:t>
            </a:r>
            <a:endParaRPr lang="ru-RU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Рисунок 73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8620" y="411480"/>
            <a:ext cx="864235" cy="15189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5" name="Рисунок 7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05465" y="213995"/>
            <a:ext cx="1068070" cy="17164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678180" y="2275205"/>
            <a:ext cx="108394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charset="0"/>
              </a:rPr>
              <a:t>Конвейерный станок работает следующим образом: </a:t>
            </a:r>
            <a:r>
              <a:rPr lang="ru-RU" altLang="en-US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charset="0"/>
              </a:rPr>
              <a:t>в</a:t>
            </a:r>
            <a:r>
              <a:rPr lang="en-US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charset="0"/>
              </a:rPr>
              <a:t> вакуумной трубе установлен датчик движения, который обнаруживает предмет(тесто), подается сигнал к началу работы и затем автоматически начинает двигаться лента. Движение ленты осуществляется благодаря силе трения, возникающей между лентой и барабаном. Тесто проходит через вакуумную трубу и начинает двигаться по ленте, попадает под механизм, который придает ему нужную форму, дальше, над конвейерной лентой размещен механизм, украшающий хлебные изделия, которые уже готовы к выпечке. Для конструирования станка мы использовали: балки, пластины, соединительные элементы, оси, 2 большие и одну маленькую шестерёнки, датчик движения, мотор, Смарт Хаб, бросовый материал.</a:t>
            </a:r>
            <a:endParaRPr lang="en-US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pPr indent="0"/>
            <a:endParaRPr lang="ru-RU" altLang="en-US">
              <a:solidFill>
                <a:schemeClr val="accent2">
                  <a:lumMod val="50000"/>
                </a:schemeClr>
              </a:solidFill>
            </a:endParaRPr>
          </a:p>
          <a:p>
            <a:pPr indent="0" algn="ctr"/>
            <a:r>
              <a:rPr lang="ru-RU" altLang="en-US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конструирования:</a:t>
            </a:r>
            <a:endParaRPr lang="ru-RU" altLang="en-US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/>
            <a:endParaRPr lang="ru-RU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endParaRPr lang="ru-RU" altLang="en-US"/>
          </a:p>
          <a:p>
            <a:pPr indent="0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-120650" y="3106420"/>
            <a:ext cx="87871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b="0">
                <a:solidFill>
                  <a:srgbClr val="181818"/>
                </a:solidFill>
                <a:latin typeface="Open Sans" charset="0"/>
                <a:cs typeface="Times New Roman" panose="02020603050405020304" pitchFamily="18" charset="0"/>
              </a:rPr>
              <a:t> </a:t>
            </a:r>
            <a:endParaRPr lang="ru-RU" altLang="en-US"/>
          </a:p>
        </p:txBody>
      </p:sp>
      <p:pic>
        <p:nvPicPr>
          <p:cNvPr id="120" name="Рисунок 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355" y="4678680"/>
            <a:ext cx="1419225" cy="1819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" name="Рисунок 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4742180"/>
            <a:ext cx="1308735" cy="1819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3" name="Рисунок 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530" y="4715510"/>
            <a:ext cx="1375410" cy="1929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4" name="Рисунок 1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595" y="4715510"/>
            <a:ext cx="1724660" cy="1875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5" name="Рисунок 1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0380" y="4678680"/>
            <a:ext cx="1440180" cy="200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27" name="Рисунок 127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90" y="609600"/>
            <a:ext cx="2286000" cy="141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8" name="Рисунок 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5905" y="610235"/>
            <a:ext cx="2094230" cy="141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9" name="Рисунок 1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608965"/>
            <a:ext cx="2054225" cy="141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0" name="Рисунок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9640" y="608965"/>
            <a:ext cx="2208530" cy="14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Рисунок 131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810" y="608965"/>
            <a:ext cx="2240280" cy="141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2" name="Рисунок 1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9410" y="2400935"/>
            <a:ext cx="6121400" cy="376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  <a:br>
              <a:rPr lang="ru-RU" altLang="en-US" sz="2400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тестомеситель:</a:t>
            </a:r>
            <a:endParaRPr lang="ru-RU" altLang="en-US" sz="18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Рисунок 78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515" y="1720215"/>
            <a:ext cx="1080770" cy="16376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9" name="Рисунок 7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7025" y="1720215"/>
            <a:ext cx="1006475" cy="15246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0" name="Рисунок 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145405" y="1600200"/>
            <a:ext cx="1510665" cy="1751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4" name="Рисунок 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9245" y="1720215"/>
            <a:ext cx="1978025" cy="1530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358140" y="3244850"/>
            <a:ext cx="91674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b="0">
              <a:solidFill>
                <a:srgbClr val="385623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pPr indent="0"/>
            <a:r>
              <a:rPr lang="en-US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charset="0"/>
              </a:rPr>
              <a:t>Конвейерный станок</a:t>
            </a:r>
            <a:endParaRPr lang="en-US" altLang="en-US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85" name="Рисунок 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335" y="4428173"/>
            <a:ext cx="1421130" cy="18954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7" name="Рисунок 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378325" y="3750310"/>
            <a:ext cx="1896110" cy="3251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8" name="Рисунок 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8020" y="4427220"/>
            <a:ext cx="2286000" cy="18967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77545" y="1361440"/>
            <a:ext cx="10129520" cy="5132070"/>
          </a:xfrm>
        </p:spPr>
        <p:txBody>
          <a:bodyPr>
            <a:noAutofit/>
          </a:bodyPr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1.Большая книга LEGO.-2016 г. А.Бедфорд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2.Образовательная робототехника LEGO LEGO.- ДМК Корягин А.В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3.Конструирование и ручной труд в детском саду: Пособие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4.для воспитателя дет.сада: Из опыта работы.- М.: Просвящение,  Куцкова Л.В.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5.Конструирование в дошкольном образовании в условиях внедрения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6.ФГОС. Пособие для педагогов. М. С. Ишмакова. – ИПЦ Маска, 2017г.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7.ЛЕГО-конструирование в детском саду.-2019 г. Фешина Е.В.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8.Полная энциклопедия дошкольника, 2019 г.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9.Твоя первая энциклопедия – Махаон, 2017, 128 стр. Эмили Бомон.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1.https://fireman.club/statyi-polzovateley/razvitie-pozharnogo-dela-na-rusi-x-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2.https://protivpozhara.com/bezopasnost/dlja-detej/istorija-pozharnoj-sluzhby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3.https://youtu.be/lhDsnvuwmFk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4.Методические материалы LEGO Education.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5.https://education.lego.com/ru-ru/support/preschool/teacher-guides</a:t>
            </a:r>
            <a:endParaRPr lang="ru-RU" altLang="en-US" sz="1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400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  <a:endParaRPr lang="ru-RU" altLang="en-US" sz="2400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77545" y="1167765"/>
            <a:ext cx="5119370" cy="534098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ru-RU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 прошла тематическая неделя: «Хлеб всему голова». Мы узнали много интересного: откуда к нам на стол приходит хлеб, о значении хлеба в жизни человека. Познакомились с профессиями тех людей, которые выращивают хлеб.Мы были на экскурсии на кухне детского сада, видели, как наши повара пекут ароматные булочки, читали и разучивали стихотворения, пословицы и поговорки о хлебе, рисовали, составляли схемы и рассказы, лепили из соленого теста булочки и рогалики, смотрели презентации и мультфильмы о профессии пекаря.  </a:t>
            </a:r>
            <a:endParaRPr lang="ru-RU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1"/>
          <p:cNvPicPr>
            <a:picLocks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9550" y="641985"/>
            <a:ext cx="1358900" cy="1812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0405" y="609283"/>
            <a:ext cx="140716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6035" y="2978785"/>
            <a:ext cx="2518410" cy="17195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915" y="4981575"/>
            <a:ext cx="1177925" cy="1570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5375" y="4867275"/>
            <a:ext cx="1304925" cy="1739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ru-RU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en-US" sz="222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одили на экскурсию в Шенталинский хлебный завод. Узнали сколько труда нужно вложить, чтобы получить маленькую, душистую булочку хлеба, познакомились с профессиями хлебопекарного производства</a:t>
            </a:r>
            <a:endParaRPr lang="ru-RU" altLang="en-US" sz="222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8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955" y="2046605"/>
            <a:ext cx="315023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4"/>
          <a:stretch>
            <a:fillRect/>
          </a:stretch>
        </p:blipFill>
        <p:spPr>
          <a:xfrm>
            <a:off x="9002395" y="990600"/>
            <a:ext cx="212090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4524375" y="2967990"/>
            <a:ext cx="7057390" cy="675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Посмотрели и узнали весь процес</a:t>
            </a:r>
            <a:r>
              <a:rPr lang="ru-RU" alt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 </a:t>
            </a:r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приготовления хлеба.</a:t>
            </a:r>
            <a:endParaRPr lang="en-US" sz="2000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0"/>
            <a:r>
              <a:rPr lang="en-US" b="0">
                <a:latin typeface="Times New Roman" panose="02020603050405020304" pitchFamily="18" charset="0"/>
              </a:rPr>
              <a:t> </a:t>
            </a:r>
            <a:endParaRPr lang="ru-RU" altLang="en-US"/>
          </a:p>
        </p:txBody>
      </p:sp>
      <p:pic>
        <p:nvPicPr>
          <p:cNvPr id="18" name="Рисунок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793875" y="3729355"/>
            <a:ext cx="1696720" cy="295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397240" y="3659505"/>
            <a:ext cx="1833245" cy="2960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100" y="4359910"/>
            <a:ext cx="2019935" cy="1515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090160" y="2160905"/>
            <a:ext cx="5346065" cy="3880485"/>
          </a:xfrm>
        </p:spPr>
        <p:txBody>
          <a:bodyPr>
            <a:noAutofit/>
          </a:bodyPr>
          <a:p>
            <a:r>
              <a:rPr lang="ru-RU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Мы спросили об этом у продавца. Оказывается, наш хлебозавод поставляет хлебобулочные изделия во все магазины нашего района. </a:t>
            </a:r>
            <a:endParaRPr lang="ru-RU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«Вот это настоящий человек труда» - подумали мы и задались вопросом, как можно ему помочь и что нужно для этого сделать….Мы просмотрели мультфильм «Простые механизмы», познакомились с  различными видами оборудования на крупных     пекарнях, познакомились с принципом их работы, сходили на кухню детского сада</a:t>
            </a:r>
            <a:endParaRPr lang="ru-RU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узырек для мыслей: облако 38"/>
          <p:cNvSpPr/>
          <p:nvPr/>
        </p:nvSpPr>
        <p:spPr>
          <a:xfrm>
            <a:off x="215265" y="391795"/>
            <a:ext cx="5836920" cy="20789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Интересный вопрос?</a:t>
            </a:r>
            <a:endParaRPr lang="en-US" altLang="zh-CN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Сколько же рабочих нужно на пекарне, чтобы приготовить такое количество  хлеба?</a:t>
            </a:r>
            <a:endParaRPr lang="en-US" altLang="zh-CN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30" name="Рисунок 30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790" y="3274695"/>
            <a:ext cx="1710690" cy="2167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мы увидели….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6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177925" y="2732405"/>
            <a:ext cx="2147570" cy="137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7935" y="2880360"/>
            <a:ext cx="2045335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6510" y="1037590"/>
            <a:ext cx="1929765" cy="136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Рисунок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7935" y="1176655"/>
            <a:ext cx="2045335" cy="15144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 rot="10800000" flipV="1">
            <a:off x="3215640" y="2691130"/>
            <a:ext cx="55403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altLang="en-US" b="0">
              <a:solidFill>
                <a:srgbClr val="385623"/>
              </a:solidFill>
              <a:latin typeface="Times New Roman" panose="02020603050405020304" pitchFamily="18" charset="0"/>
            </a:endParaRPr>
          </a:p>
          <a:p>
            <a:pPr indent="0"/>
            <a:endParaRPr lang="en-US" altLang="en-US" b="0">
              <a:solidFill>
                <a:srgbClr val="385623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51155" y="4386580"/>
            <a:ext cx="105175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После подробного изучения различного пекарного оборудования, мы стали думать, как создать такую пекарню, где всю тяжёлую работу будут выполнять машины, а человек будет только управлять ими с помощью компьютера.</a:t>
            </a:r>
            <a:endParaRPr lang="en-US" altLang="en-US" sz="2000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" name="Рисунок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8515" y="5833745"/>
            <a:ext cx="1123950" cy="742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5" name="Рисунок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4664075" y="1668780"/>
            <a:ext cx="1748790" cy="2025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" name="Рисунок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8638" y="5585460"/>
            <a:ext cx="1170305" cy="779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Рисунок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6975" y="5785168"/>
            <a:ext cx="1061720" cy="901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sz="2400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часть</a:t>
            </a:r>
            <a:br>
              <a:rPr lang="ru-RU" altLang="en-US" sz="2400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делали макет хлебопекарни, для того, чтобы лучше представлять обстановку, в которой нам придётся работать, и стали проектировать будущих роботов.</a:t>
            </a:r>
            <a:endParaRPr lang="ru-RU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Рисунок 64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9825" y="752475"/>
            <a:ext cx="2202815" cy="21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" name="Рисунок 6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285" y="1749425"/>
            <a:ext cx="1903730" cy="2306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Рисунок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315" y="1806258"/>
            <a:ext cx="1459230" cy="19450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 rot="10800000" flipV="1">
            <a:off x="2980690" y="3751580"/>
            <a:ext cx="87426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Свою работу мы решили начать с механизма – для передачи противня с хлебом в</a:t>
            </a:r>
            <a:r>
              <a:rPr lang="ru-RU" altLang="en-US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печь</a:t>
            </a:r>
            <a:endParaRPr lang="en-US" altLang="en-US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Рисунок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018540" y="4568825"/>
            <a:ext cx="2068195" cy="20974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2" name="Рисунок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3395" y="4266565"/>
            <a:ext cx="2028825" cy="2270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" name="Рисунок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2250" y="4945380"/>
            <a:ext cx="1240155" cy="1592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9050" y="4945380"/>
            <a:ext cx="1640840" cy="15157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09600"/>
            <a:ext cx="10587990" cy="1320800"/>
          </a:xfrm>
        </p:spPr>
        <p:txBody>
          <a:bodyPr>
            <a:normAutofit/>
          </a:bodyPr>
          <a:p>
            <a:pPr algn="l"/>
            <a:r>
              <a:rPr lang="ru-RU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механизма потребуется: балки (6 шт.), пластины 2х6 – 2 шт., пластины 1х6- 2 шт., две оси на 8, диски – 4 шт., ремни – 2 шт., соединительные элементы – 4 шт., декоративные элементы.</a:t>
            </a:r>
            <a:endParaRPr lang="ru-RU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9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545" y="1686560"/>
            <a:ext cx="1147445" cy="218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0" name="Рисунок 5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115" y="1570990"/>
            <a:ext cx="1355090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2" name="Рисунок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1970" y="1501140"/>
            <a:ext cx="1476375" cy="2559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3" name="Рисунок 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6110" y="1501140"/>
            <a:ext cx="1390015" cy="2559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1583055" y="4535805"/>
            <a:ext cx="113709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Движение механизма производится вручную, использовали ременную передачу </a:t>
            </a:r>
            <a:endParaRPr lang="en-US" altLang="en-US" sz="2000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522220" y="4857115"/>
            <a:ext cx="1365250" cy="21615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7078345" y="5122545"/>
            <a:ext cx="2614930" cy="13735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нашли фотографии с изображением тестомешалки ручной, которая выглядет примерно так: 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5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9399270" y="563245"/>
            <a:ext cx="1965960" cy="1412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840105" y="2235835"/>
            <a:ext cx="400812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Решили предложить свое решение, использовали принцип электрического миксера. Для тестомесителя потребуются: балки- 4 шт.х12; балки 2х3;  2хх6 – 2шт, пластины 2х4 – 5 шт, соединительные элементы, Смарт Хаб, мотор, ось шестеренка.</a:t>
            </a:r>
            <a:r>
              <a:rPr lang="ru-RU" alt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Начертили схему</a:t>
            </a:r>
            <a:endParaRPr lang="en-US" sz="2000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0"/>
            <a:r>
              <a:rPr lang="en-US" sz="2000" b="0">
                <a:solidFill>
                  <a:srgbClr val="385623"/>
                </a:solidFill>
                <a:latin typeface="Times New Roman" panose="02020603050405020304" pitchFamily="18" charset="0"/>
              </a:rPr>
              <a:t> </a:t>
            </a:r>
            <a:endParaRPr lang="ru-RU" altLang="en-US" sz="2000"/>
          </a:p>
        </p:txBody>
      </p:sp>
      <p:pic>
        <p:nvPicPr>
          <p:cNvPr id="56" name="Рисунок 5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85" y="2651760"/>
            <a:ext cx="3866515" cy="30943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79" y="579755"/>
            <a:ext cx="8596668" cy="1320800"/>
          </a:xfrm>
        </p:spPr>
        <p:txBody>
          <a:bodyPr/>
          <a:p>
            <a:pPr algn="ctr"/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сборки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8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80" y="1447165"/>
            <a:ext cx="885190" cy="11804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7" name="Рисунок 5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380" y="1457960"/>
            <a:ext cx="868680" cy="1159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8" name="Рисунок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70" y="1467803"/>
            <a:ext cx="885190" cy="11804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9" name="Рисунок 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4728" y="1442720"/>
            <a:ext cx="761365" cy="11899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" name="Рисунок 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8225" y="1406525"/>
            <a:ext cx="714375" cy="1210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6" name="Рисунок 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8395" y="1407160"/>
            <a:ext cx="798830" cy="1225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5" name="Рисунок 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9131935" y="1406525"/>
            <a:ext cx="1473200" cy="1210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7" name="Рисунок 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390" y="3409950"/>
            <a:ext cx="1497330" cy="15487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170180" y="2691130"/>
            <a:ext cx="114223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charset="0"/>
              </a:rPr>
              <a:t>Движение механизма: Смарт Хаб  --- мотор ( в мотор вставлена ось на которую надета  шестеренка).Устройство работает благодаря смесительному венчику, вращающего вокруг оси чаши и вокруг своей оси.</a:t>
            </a:r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endParaRPr lang="en-US" altLang="en-US" sz="2000" b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5770" y="3409315"/>
            <a:ext cx="1824990" cy="15741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овое поле 4"/>
          <p:cNvSpPr txBox="1"/>
          <p:nvPr/>
        </p:nvSpPr>
        <p:spPr>
          <a:xfrm>
            <a:off x="5440680" y="4061460"/>
            <a:ext cx="574421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charset="0"/>
              </a:rPr>
              <a:t>Конвейерное производство хлеба должно быть разделено на короткие операции, перемещение изделий осуществляться автоматически.</a:t>
            </a:r>
            <a:r>
              <a:rPr lang="ru-RU" altLang="en-US" sz="2000" b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charset="0"/>
              </a:rPr>
              <a:t> Вид передачи -зубчатая</a:t>
            </a:r>
            <a:endParaRPr lang="ru-RU" altLang="en-US" sz="2000" b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70" name="Рисунок 7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641985" y="5350510"/>
            <a:ext cx="3632835" cy="140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Рисунок 7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505768" y="5111433"/>
            <a:ext cx="1180465" cy="1657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2" name="Рисунок 72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9131618" y="5360353"/>
            <a:ext cx="1910715" cy="11703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5058</Words>
  <Application>WPS Presentation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Arial</vt:lpstr>
      <vt:lpstr>Times New Roman</vt:lpstr>
      <vt:lpstr>Times New Roman</vt:lpstr>
      <vt:lpstr>Calibri</vt:lpstr>
      <vt:lpstr>Calibri</vt:lpstr>
      <vt:lpstr>Open Sans</vt:lpstr>
      <vt:lpstr>Segoe Print</vt:lpstr>
      <vt:lpstr>Microsoft YaHei</vt:lpstr>
      <vt:lpstr>Arial Unicode MS</vt:lpstr>
      <vt:lpstr>Trebuchet MS</vt:lpstr>
      <vt:lpstr>Аспект</vt:lpstr>
      <vt:lpstr>Структурное подразделение детский сад «Звездочка» государственного бюджетного общеобразовательного учреждения Самарской области средняя общеобразовательная школа № 2 имени Героя Советского Союза Г.Н.Гурьянова ж.-д.ст..Шентала муниципального района Шенталинский </vt:lpstr>
      <vt:lpstr>Идея проекта</vt:lpstr>
      <vt:lpstr>Ходили на экскурсию в Шенталинский хлебный завод. Узнали сколько труда нужно вложить, чтобы получить маленькую, душистую булочку хлеба, познакомились с профессиями хлебопекарного производства</vt:lpstr>
      <vt:lpstr>PowerPoint 演示文稿</vt:lpstr>
      <vt:lpstr>Вот что мы увидели….</vt:lpstr>
      <vt:lpstr>Технологическая часть Сделали макет хлебопекарни, для того, чтобы лучше представлять обстановку, в которой нам придётся работать, и стали проектировать будущих роботов.</vt:lpstr>
      <vt:lpstr>Для механизма потребуется: балки (6 шт.), пластины 2х6 – 2 шт., пластины 1х6- 2 шт., две оси на 8, диски – 4 шт., ремни – 2 шт., соединительные элементы – 4 шт., декоративные элементы.</vt:lpstr>
      <vt:lpstr>В сети интернет нашли фотографии с изображением тестомешалки ручной, которая выглядет примерно так: </vt:lpstr>
      <vt:lpstr>Этапы сборки</vt:lpstr>
      <vt:lpstr>Усовершенствовали конвейерный станок, разместили над ним два механизма: вакуумная труба, которая придает форму хлебу, механизм – украшающий каждую булочку.</vt:lpstr>
      <vt:lpstr>PowerPoint 演示文稿</vt:lpstr>
      <vt:lpstr>Программирование тестомеситель: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детский сад «Звездочка» государственного бюджетного общеобразовательного учреждения Самарской области средняя общеобразовательная школа № 2 имени Героя Советского Союза Г.Н.Гурьянова ж.-д.ст..Шентала муниципального района Шенталинский </dc:title>
  <dc:creator>Пользователь</dc:creator>
  <cp:lastModifiedBy>user</cp:lastModifiedBy>
  <cp:revision>7</cp:revision>
  <dcterms:created xsi:type="dcterms:W3CDTF">2023-05-02T05:57:00Z</dcterms:created>
  <dcterms:modified xsi:type="dcterms:W3CDTF">2023-05-02T10:50:55Z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AB9393DA93B747BB96F45839AF82C152</vt:lpwstr>
  </property>
  <property fmtid="{D5CDD505-2E9C-101B-9397-08002B2CF9AE}" pid="3" name="KSOProductBuildVer">
    <vt:lpwstr>1049-11.2.0.11486</vt:lpwstr>
  </property>
</Properties>
</file>